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438EB-B487-42DB-8E9F-34EC5DC29796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116F5-48B1-4026-BB54-15D383F7B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99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E090-DAC3-44C2-B5FB-FE08C2ACE1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74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78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7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16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75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98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7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9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9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15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6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8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3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2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B77F29D-9F3B-4D81-8830-EFC2539BEF5A}" type="datetimeFigureOut">
              <a:rPr lang="en-US" smtClean="0"/>
              <a:t>Wednesday January 31 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3BEF602-BED0-41EC-A0A6-DCA1BA302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56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50900" y="3212783"/>
            <a:ext cx="10515600" cy="216852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0" cap="none" dirty="0" smtClean="0">
                <a:solidFill>
                  <a:srgbClr val="7030A0"/>
                </a:solidFill>
              </a:rPr>
              <a:t>SOFTWARE TESTING, VERIFICATION, VALIDATION AND QUALITY ASSURANCE</a:t>
            </a:r>
          </a:p>
          <a:p>
            <a:pPr algn="ctr"/>
            <a:endParaRPr lang="en-GB" sz="2800" dirty="0" smtClean="0"/>
          </a:p>
          <a:p>
            <a:pPr algn="ctr"/>
            <a:endParaRPr lang="en-GB" sz="2800" dirty="0" smtClean="0"/>
          </a:p>
          <a:p>
            <a:pPr algn="ctr"/>
            <a:r>
              <a:rPr lang="en-GB" sz="2000" i="0" dirty="0" err="1" smtClean="0">
                <a:latin typeface="Georgia" panose="02040502050405020303" pitchFamily="18" charset="0"/>
              </a:rPr>
              <a:t>Sujan</a:t>
            </a:r>
            <a:r>
              <a:rPr lang="en-GB" sz="2000" i="0" dirty="0" smtClean="0">
                <a:latin typeface="Georgia" panose="02040502050405020303" pitchFamily="18" charset="0"/>
              </a:rPr>
              <a:t> </a:t>
            </a:r>
            <a:r>
              <a:rPr lang="en-GB" sz="2000" i="0" dirty="0" err="1" smtClean="0">
                <a:latin typeface="Georgia" panose="02040502050405020303" pitchFamily="18" charset="0"/>
              </a:rPr>
              <a:t>Tamrakar</a:t>
            </a:r>
            <a:endParaRPr lang="en-US" sz="2000" i="0" dirty="0">
              <a:latin typeface="Georgia" panose="02040502050405020303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700" y="1473201"/>
            <a:ext cx="12052300" cy="17395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i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200" b="1" i="0" dirty="0">
                <a:solidFill>
                  <a:srgbClr val="0070C0"/>
                </a:solidFill>
              </a:rPr>
              <a:t>STATIC </a:t>
            </a:r>
            <a:r>
              <a:rPr lang="en-GB" sz="5200" b="1" i="0" dirty="0" smtClean="0">
                <a:solidFill>
                  <a:srgbClr val="0070C0"/>
                </a:solidFill>
              </a:rPr>
              <a:t>ANALYSIS BY TOOLS</a:t>
            </a:r>
            <a:endParaRPr lang="en-US" sz="5200" b="1" i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2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0300" y="3048000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rgbClr val="92D050"/>
                </a:solidFill>
              </a:rPr>
              <a:t>Thank you !</a:t>
            </a:r>
            <a:endParaRPr lang="en-US" sz="2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3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2400" dirty="0" smtClean="0"/>
          </a:p>
          <a:p>
            <a:r>
              <a:rPr lang="en-GB" sz="2400" dirty="0" smtClean="0"/>
              <a:t>Performed </a:t>
            </a:r>
            <a:r>
              <a:rPr lang="en-GB" sz="2400" dirty="0"/>
              <a:t>on requirement design or code without actually executing the software or before the code is actually run. </a:t>
            </a:r>
          </a:p>
          <a:p>
            <a:r>
              <a:rPr lang="en-GB" sz="2400" dirty="0" smtClean="0"/>
              <a:t>Goal </a:t>
            </a:r>
            <a:r>
              <a:rPr lang="en-GB" sz="2400" dirty="0"/>
              <a:t>of static analysis is </a:t>
            </a:r>
            <a:r>
              <a:rPr lang="en-GB" sz="2400" dirty="0">
                <a:solidFill>
                  <a:srgbClr val="FFFF00"/>
                </a:solidFill>
              </a:rPr>
              <a:t>to find the defects whether or not they may cause failure. </a:t>
            </a:r>
            <a:endParaRPr lang="en-US" sz="2400" dirty="0">
              <a:solidFill>
                <a:srgbClr val="FFFF00"/>
              </a:solidFill>
            </a:endParaRPr>
          </a:p>
          <a:p>
            <a:r>
              <a:rPr lang="en-GB" sz="2400" dirty="0">
                <a:solidFill>
                  <a:srgbClr val="FFFF00"/>
                </a:solidFill>
              </a:rPr>
              <a:t>Static analysis </a:t>
            </a:r>
            <a:r>
              <a:rPr lang="en-GB" sz="2400" b="1" dirty="0">
                <a:solidFill>
                  <a:srgbClr val="FFFF00"/>
                </a:solidFill>
              </a:rPr>
              <a:t>find defects </a:t>
            </a:r>
            <a:r>
              <a:rPr lang="en-GB" sz="2400" dirty="0">
                <a:solidFill>
                  <a:srgbClr val="FFFF00"/>
                </a:solidFill>
              </a:rPr>
              <a:t>rather than failures.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31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GB" sz="2400" dirty="0" smtClean="0"/>
          </a:p>
          <a:p>
            <a:r>
              <a:rPr lang="en-GB" sz="2400" dirty="0"/>
              <a:t>Used by the designers during </a:t>
            </a:r>
            <a:r>
              <a:rPr lang="en-GB" sz="2400" dirty="0">
                <a:solidFill>
                  <a:srgbClr val="FFFF00"/>
                </a:solidFill>
              </a:rPr>
              <a:t>software modelling</a:t>
            </a:r>
            <a:r>
              <a:rPr lang="en-GB" sz="2400" dirty="0"/>
              <a:t>. </a:t>
            </a:r>
          </a:p>
          <a:p>
            <a:r>
              <a:rPr lang="en-GB" sz="2400" dirty="0" smtClean="0"/>
              <a:t>Typically used by the developers before and sometimes during </a:t>
            </a:r>
            <a:r>
              <a:rPr lang="en-GB" sz="2400" dirty="0" smtClean="0">
                <a:solidFill>
                  <a:srgbClr val="FFFF00"/>
                </a:solidFill>
              </a:rPr>
              <a:t>component and integration testing</a:t>
            </a:r>
            <a:r>
              <a:rPr lang="en-GB" sz="2400" dirty="0" smtClean="0"/>
              <a:t>. </a:t>
            </a:r>
          </a:p>
          <a:p>
            <a:r>
              <a:rPr lang="en-GB" sz="2400" dirty="0" smtClean="0">
                <a:solidFill>
                  <a:srgbClr val="FFFF00"/>
                </a:solidFill>
              </a:rPr>
              <a:t>Compiler</a:t>
            </a:r>
            <a:r>
              <a:rPr lang="en-GB" sz="2400" dirty="0" smtClean="0"/>
              <a:t> can be considered as a static analysis tool because it builds a symbol table, points out incorrect usage and checks for non-compliance to coding language conventions or syntax.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97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1382000" cy="970450"/>
          </a:xfrm>
        </p:spPr>
        <p:txBody>
          <a:bodyPr anchor="b"/>
          <a:lstStyle/>
          <a:p>
            <a:r>
              <a:rPr lang="en-GB" sz="3600" dirty="0" smtClean="0"/>
              <a:t>VARIOUS FEATURES OF STATIC ANALYSIS TOOLS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1170088" cy="4496013"/>
          </a:xfrm>
        </p:spPr>
        <p:txBody>
          <a:bodyPr anchor="t">
            <a:normAutofit/>
          </a:bodyPr>
          <a:lstStyle/>
          <a:p>
            <a:r>
              <a:rPr lang="en-GB" sz="2400" b="1" dirty="0" smtClean="0">
                <a:solidFill>
                  <a:srgbClr val="FFFF00"/>
                </a:solidFill>
              </a:rPr>
              <a:t>Coding </a:t>
            </a:r>
            <a:r>
              <a:rPr lang="en-GB" sz="2400" b="1" dirty="0">
                <a:solidFill>
                  <a:srgbClr val="FFFF00"/>
                </a:solidFill>
              </a:rPr>
              <a:t>standards </a:t>
            </a:r>
            <a:endParaRPr lang="en-GB" sz="2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2200" dirty="0" smtClean="0"/>
              <a:t>set </a:t>
            </a:r>
            <a:r>
              <a:rPr lang="en-GB" sz="2200" dirty="0"/>
              <a:t>of programming rules, naming conventions and layout specifications, </a:t>
            </a:r>
            <a:endParaRPr lang="en-GB" sz="22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2200" dirty="0" smtClean="0"/>
              <a:t>most of the </a:t>
            </a:r>
            <a:r>
              <a:rPr lang="en-GB" sz="2200" dirty="0"/>
              <a:t>coding </a:t>
            </a:r>
            <a:r>
              <a:rPr lang="en-GB" sz="2200" dirty="0" smtClean="0"/>
              <a:t>standards probably have checking tools (plugins, library) </a:t>
            </a:r>
            <a:r>
              <a:rPr lang="en-GB" sz="2200" dirty="0"/>
              <a:t>available </a:t>
            </a:r>
            <a:r>
              <a:rPr lang="en-GB" sz="2200" dirty="0" smtClean="0"/>
              <a:t>which support the </a:t>
            </a:r>
            <a:r>
              <a:rPr lang="en-GB" sz="2200" dirty="0"/>
              <a:t>standard, </a:t>
            </a:r>
            <a:endParaRPr lang="en-GB" sz="22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2200" dirty="0" smtClean="0"/>
              <a:t>if </a:t>
            </a:r>
            <a:r>
              <a:rPr lang="en-GB" sz="2200" dirty="0"/>
              <a:t>rules in coding standard is not applied, then large </a:t>
            </a:r>
            <a:r>
              <a:rPr lang="en-GB" sz="2200" dirty="0" smtClean="0"/>
              <a:t>number </a:t>
            </a:r>
            <a:r>
              <a:rPr lang="en-GB" sz="2200" dirty="0"/>
              <a:t>of rules may create problem leading to </a:t>
            </a:r>
            <a:r>
              <a:rPr lang="en-GB" sz="2200" dirty="0" smtClean="0"/>
              <a:t>failure</a:t>
            </a:r>
            <a:endParaRPr lang="en-GB" sz="2200" dirty="0"/>
          </a:p>
          <a:p>
            <a:r>
              <a:rPr lang="en-GB" sz="2400" b="1" dirty="0" smtClean="0">
                <a:solidFill>
                  <a:srgbClr val="FFFF00"/>
                </a:solidFill>
              </a:rPr>
              <a:t>Code </a:t>
            </a:r>
            <a:r>
              <a:rPr lang="en-GB" sz="2400" b="1" dirty="0">
                <a:solidFill>
                  <a:srgbClr val="FFFF00"/>
                </a:solidFill>
              </a:rPr>
              <a:t>metrics </a:t>
            </a:r>
            <a:endParaRPr lang="en-GB" sz="2400" b="1" dirty="0" smtClean="0">
              <a:solidFill>
                <a:srgbClr val="FFFF0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2200" dirty="0" smtClean="0"/>
              <a:t>measurement </a:t>
            </a:r>
            <a:r>
              <a:rPr lang="en-GB" sz="2200" dirty="0"/>
              <a:t>of depth of nesting, </a:t>
            </a:r>
            <a:r>
              <a:rPr lang="en-GB" sz="2200" dirty="0" err="1"/>
              <a:t>cyclomatic</a:t>
            </a:r>
            <a:r>
              <a:rPr lang="en-GB" sz="2200" dirty="0"/>
              <a:t> number and number of lines of code, </a:t>
            </a:r>
            <a:endParaRPr lang="en-GB" sz="22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2200" dirty="0" smtClean="0"/>
              <a:t>monitors </a:t>
            </a:r>
            <a:r>
              <a:rPr lang="en-GB" sz="2200" dirty="0"/>
              <a:t>the change, complexity and growth of the </a:t>
            </a:r>
            <a:r>
              <a:rPr lang="en-GB" sz="2200" dirty="0" smtClean="0"/>
              <a:t>project</a:t>
            </a:r>
            <a:endParaRPr lang="en-GB" sz="2200" dirty="0"/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73293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1382000" cy="970450"/>
          </a:xfrm>
        </p:spPr>
        <p:txBody>
          <a:bodyPr anchor="b"/>
          <a:lstStyle/>
          <a:p>
            <a:r>
              <a:rPr lang="en-GB" sz="3600" dirty="0" smtClean="0"/>
              <a:t>VARIOUS FEATURES OF STATIC ANALYSIS TOOLS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1170088" cy="4496013"/>
          </a:xfrm>
        </p:spPr>
        <p:txBody>
          <a:bodyPr anchor="t">
            <a:normAutofit/>
          </a:bodyPr>
          <a:lstStyle/>
          <a:p>
            <a:r>
              <a:rPr lang="en-GB" sz="2400" b="1" dirty="0">
                <a:solidFill>
                  <a:srgbClr val="FFFF00"/>
                </a:solidFill>
              </a:rPr>
              <a:t>Code structure </a:t>
            </a:r>
            <a:endParaRPr lang="en-GB" sz="2400" b="1" dirty="0" smtClean="0"/>
          </a:p>
          <a:p>
            <a:pPr marL="457200" lvl="1" indent="0">
              <a:buNone/>
            </a:pPr>
            <a:r>
              <a:rPr lang="en-GB" sz="2200" dirty="0" smtClean="0"/>
              <a:t>the </a:t>
            </a:r>
            <a:r>
              <a:rPr lang="en-GB" sz="2200" dirty="0"/>
              <a:t>effort required to write the code in the first place, to understand the code while making the change, or to test the code using particular tools or </a:t>
            </a:r>
            <a:r>
              <a:rPr lang="en-GB" sz="2200" dirty="0" smtClean="0"/>
              <a:t>techniques</a:t>
            </a:r>
            <a:endParaRPr lang="en-GB" sz="2200" dirty="0"/>
          </a:p>
          <a:p>
            <a:pPr lvl="1"/>
            <a:r>
              <a:rPr lang="en-GB" sz="2200" b="1" dirty="0">
                <a:solidFill>
                  <a:srgbClr val="FFC000"/>
                </a:solidFill>
              </a:rPr>
              <a:t>Control flow structure </a:t>
            </a:r>
            <a:r>
              <a:rPr lang="en-GB" sz="2200" dirty="0"/>
              <a:t>- addresses the </a:t>
            </a:r>
            <a:r>
              <a:rPr lang="en-GB" sz="2200" dirty="0">
                <a:solidFill>
                  <a:srgbClr val="FFFF00"/>
                </a:solidFill>
              </a:rPr>
              <a:t>sequence</a:t>
            </a:r>
            <a:r>
              <a:rPr lang="en-GB" sz="2200" dirty="0"/>
              <a:t> in which the </a:t>
            </a:r>
            <a:r>
              <a:rPr lang="en-GB" sz="2200" dirty="0">
                <a:solidFill>
                  <a:srgbClr val="FFFF00"/>
                </a:solidFill>
              </a:rPr>
              <a:t>instructions are executed</a:t>
            </a:r>
            <a:r>
              <a:rPr lang="en-GB" sz="2200" dirty="0"/>
              <a:t>. </a:t>
            </a:r>
          </a:p>
          <a:p>
            <a:pPr lvl="1"/>
            <a:r>
              <a:rPr lang="en-GB" sz="2200" b="1" dirty="0">
                <a:solidFill>
                  <a:srgbClr val="FFC000"/>
                </a:solidFill>
              </a:rPr>
              <a:t>Data flow structure</a:t>
            </a:r>
            <a:r>
              <a:rPr lang="en-GB" sz="2200" b="1" dirty="0"/>
              <a:t> - </a:t>
            </a:r>
            <a:r>
              <a:rPr lang="en-GB" sz="2200" dirty="0"/>
              <a:t>follows the </a:t>
            </a:r>
            <a:r>
              <a:rPr lang="en-GB" sz="2200" dirty="0">
                <a:solidFill>
                  <a:srgbClr val="FFFF00"/>
                </a:solidFill>
              </a:rPr>
              <a:t>track of the data item </a:t>
            </a:r>
            <a:r>
              <a:rPr lang="en-GB" sz="2200" dirty="0"/>
              <a:t>as it is accessed and modified by the code. </a:t>
            </a:r>
          </a:p>
          <a:p>
            <a:pPr lvl="1"/>
            <a:r>
              <a:rPr lang="en-GB" sz="2200" b="1" dirty="0">
                <a:solidFill>
                  <a:srgbClr val="FFC000"/>
                </a:solidFill>
              </a:rPr>
              <a:t>Data structure </a:t>
            </a:r>
            <a:r>
              <a:rPr lang="en-GB" sz="2200" b="1" dirty="0"/>
              <a:t>- </a:t>
            </a:r>
            <a:r>
              <a:rPr lang="en-GB" sz="2200" dirty="0"/>
              <a:t>refers to the </a:t>
            </a:r>
            <a:r>
              <a:rPr lang="en-GB" sz="2200" dirty="0">
                <a:solidFill>
                  <a:srgbClr val="FFFF00"/>
                </a:solidFill>
              </a:rPr>
              <a:t>organization of the data </a:t>
            </a:r>
            <a:r>
              <a:rPr lang="en-GB" sz="2200" dirty="0"/>
              <a:t>itself, independent of the program.</a:t>
            </a:r>
          </a:p>
        </p:txBody>
      </p:sp>
    </p:spTree>
    <p:extLst>
      <p:ext uri="{BB962C8B-B14F-4D97-AF65-F5344CB8AC3E}">
        <p14:creationId xmlns:p14="http://schemas.microsoft.com/office/powerpoint/2010/main" val="211193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 is static code analysis_ in just 1 minu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148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20">
        <p:fade/>
      </p:transition>
    </mc:Choice>
    <mc:Fallback>
      <p:transition spd="med" advTm="11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 is Static tes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9050"/>
            <a:ext cx="91186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8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9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 is Manual Testing 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2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tic code analys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003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38000">
        <p:fade/>
      </p:transition>
    </mc:Choice>
    <mc:Fallback>
      <p:transition spd="med" advClick="0" advTm="23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83</TotalTime>
  <Words>296</Words>
  <Application>Microsoft Office PowerPoint</Application>
  <PresentationFormat>Widescreen</PresentationFormat>
  <Paragraphs>31</Paragraphs>
  <Slides>10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Georgia</vt:lpstr>
      <vt:lpstr>Wingdings</vt:lpstr>
      <vt:lpstr>Wingdings 2</vt:lpstr>
      <vt:lpstr>Quotable</vt:lpstr>
      <vt:lpstr>PowerPoint Presentation</vt:lpstr>
      <vt:lpstr>STATIC ANALYSIS</vt:lpstr>
      <vt:lpstr>TOOLS</vt:lpstr>
      <vt:lpstr>VARIOUS FEATURES OF STATIC ANALYSIS TOOLS</vt:lpstr>
      <vt:lpstr>VARIOUS FEATURES OF STATIC ANALYSIS TOOLS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Soojan</dc:creator>
  <cp:lastModifiedBy>Soojan</cp:lastModifiedBy>
  <cp:revision>34</cp:revision>
  <dcterms:created xsi:type="dcterms:W3CDTF">2018-01-30T07:39:17Z</dcterms:created>
  <dcterms:modified xsi:type="dcterms:W3CDTF">2018-01-31T02:36:36Z</dcterms:modified>
</cp:coreProperties>
</file>